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</p:sldIdLst>
  <p:sldSz cx="12192000" cy="6858000"/>
  <p:notesSz cx="6858000" cy="9144000"/>
  <p:embeddedFontLst>
    <p:embeddedFont>
      <p:font typeface="Bell MT" panose="02020503060305020303" pitchFamily="18" charset="0"/>
      <p:regular r:id="rId12"/>
      <p:bold r:id="rId13"/>
      <p:italic r:id="rId14"/>
      <p:bold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EB Garamond" panose="00000500000000000000" pitchFamily="2" charset="0"/>
      <p:regular r:id="rId20"/>
      <p:bold r:id="rId21"/>
      <p:italic r:id="rId22"/>
      <p:boldItalic r:id="rId23"/>
    </p:embeddedFont>
    <p:embeddedFont>
      <p:font typeface="Garamond" panose="02020404030301010803" pitchFamily="18" charset="0"/>
      <p:regular r:id="rId24"/>
      <p:bold r:id="rId25"/>
      <p:italic r:id="rId26"/>
    </p:embeddedFont>
    <p:embeddedFont>
      <p:font typeface="Helvetica" panose="020B06040202020202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1" roundtripDataSignature="AMtx7miJdnqOHYjmQdiEpMpldIgGbuLC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170F"/>
    <a:srgbClr val="1F1E1E"/>
    <a:srgbClr val="6D1510"/>
    <a:srgbClr val="5734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308" autoAdjust="0"/>
  </p:normalViewPr>
  <p:slideViewPr>
    <p:cSldViewPr snapToGrid="0">
      <p:cViewPr varScale="1">
        <p:scale>
          <a:sx n="66" d="100"/>
          <a:sy n="66" d="100"/>
        </p:scale>
        <p:origin x="91" y="-3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082406fdfb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082406fdfb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3765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jpg"/><Relationship Id="rId5" Type="http://schemas.openxmlformats.org/officeDocument/2006/relationships/image" Target="../media/image15.png"/><Relationship Id="rId10" Type="http://schemas.openxmlformats.org/officeDocument/2006/relationships/image" Target="../media/image23.jpg"/><Relationship Id="rId4" Type="http://schemas.openxmlformats.org/officeDocument/2006/relationships/image" Target="../media/image18.jpg"/><Relationship Id="rId9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4.jpg"/><Relationship Id="rId3" Type="http://schemas.openxmlformats.org/officeDocument/2006/relationships/image" Target="../media/image18.jpg"/><Relationship Id="rId7" Type="http://schemas.openxmlformats.org/officeDocument/2006/relationships/image" Target="../media/image30.jpg"/><Relationship Id="rId12" Type="http://schemas.openxmlformats.org/officeDocument/2006/relationships/image" Target="../media/image19.png"/><Relationship Id="rId1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11" Type="http://schemas.openxmlformats.org/officeDocument/2006/relationships/image" Target="../media/image15.png"/><Relationship Id="rId5" Type="http://schemas.openxmlformats.org/officeDocument/2006/relationships/image" Target="../media/image28.jpg"/><Relationship Id="rId15" Type="http://schemas.openxmlformats.org/officeDocument/2006/relationships/image" Target="../media/image9.png"/><Relationship Id="rId10" Type="http://schemas.openxmlformats.org/officeDocument/2006/relationships/image" Target="../media/image33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design 1" descr="Rectangl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9249" y="107384"/>
            <a:ext cx="9431030" cy="35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art2wear text"/>
          <p:cNvSpPr txBox="1"/>
          <p:nvPr/>
        </p:nvSpPr>
        <p:spPr>
          <a:xfrm>
            <a:off x="1930279" y="709043"/>
            <a:ext cx="4471567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 dirty="0">
                <a:solidFill>
                  <a:schemeClr val="lt1"/>
                </a:solidFill>
                <a:latin typeface="Garamond" panose="02020404030301010803" pitchFamily="18" charset="0"/>
                <a:sym typeface="Arial"/>
              </a:rPr>
              <a:t>Art2Wear</a:t>
            </a:r>
            <a:endParaRPr sz="4800" dirty="0">
              <a:solidFill>
                <a:schemeClr val="lt1"/>
              </a:solidFill>
              <a:latin typeface="Garamond" panose="02020404030301010803" pitchFamily="18" charset="0"/>
              <a:ea typeface="Bell MT"/>
              <a:cs typeface="Bell MT"/>
              <a:sym typeface="Bell MT"/>
            </a:endParaRPr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36194E6B-CAFF-4BC1-B7C3-150FB59E3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5269" y="6426100"/>
            <a:ext cx="1257475" cy="142895"/>
          </a:xfrm>
          <a:prstGeom prst="rect">
            <a:avLst/>
          </a:prstGeom>
        </p:spPr>
      </p:pic>
      <p:pic>
        <p:nvPicPr>
          <p:cNvPr id="5" name="art2wear logo" descr="Text&#10;&#10;Description automatically generated">
            <a:extLst>
              <a:ext uri="{FF2B5EF4-FFF2-40B4-BE49-F238E27FC236}">
                <a16:creationId xmlns:a16="http://schemas.microsoft.com/office/drawing/2014/main" id="{93C5A7D5-6D3D-4158-8075-62EDC9B6C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80" y="5746985"/>
            <a:ext cx="1740283" cy="1010811"/>
          </a:xfrm>
          <a:prstGeom prst="rect">
            <a:avLst/>
          </a:prstGeom>
        </p:spPr>
      </p:pic>
      <p:pic>
        <p:nvPicPr>
          <p:cNvPr id="87" name="design 2" descr="Rectangle&#10;&#10;Description automatically generated" hidden="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1291529">
            <a:off x="672558" y="1564663"/>
            <a:ext cx="11458576" cy="57340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BD39F0-0C8C-4A42-9369-4E561B80CD4C}"/>
              </a:ext>
            </a:extLst>
          </p:cNvPr>
          <p:cNvSpPr txBox="1"/>
          <p:nvPr/>
        </p:nvSpPr>
        <p:spPr>
          <a:xfrm>
            <a:off x="1162302" y="3237166"/>
            <a:ext cx="33358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Die Serie ‚</a:t>
            </a:r>
            <a:r>
              <a:rPr lang="en-US" dirty="0" err="1"/>
              <a:t>Lebensfreude</a:t>
            </a:r>
            <a:r>
              <a:rPr lang="en-US" dirty="0"/>
              <a:t>‘ </a:t>
            </a:r>
            <a:r>
              <a:rPr lang="en-US" dirty="0" err="1"/>
              <a:t>wurde</a:t>
            </a:r>
            <a:r>
              <a:rPr lang="en-US" dirty="0"/>
              <a:t> auf Basis von </a:t>
            </a:r>
            <a:r>
              <a:rPr lang="en-US" dirty="0" err="1"/>
              <a:t>Skulpturen</a:t>
            </a:r>
            <a:r>
              <a:rPr lang="en-US" dirty="0"/>
              <a:t> von Anna Sacher </a:t>
            </a:r>
            <a:r>
              <a:rPr lang="en-US" sz="1600" dirty="0"/>
              <a:t>Santana</a:t>
            </a:r>
            <a:r>
              <a:rPr lang="en-US" dirty="0"/>
              <a:t> </a:t>
            </a:r>
            <a:r>
              <a:rPr lang="en-US" dirty="0" err="1"/>
              <a:t>ausgearbeitet</a:t>
            </a:r>
            <a:r>
              <a:rPr lang="en-US" dirty="0"/>
              <a:t>. </a:t>
            </a:r>
            <a:r>
              <a:rPr lang="en-US" dirty="0" err="1"/>
              <a:t>Diese</a:t>
            </a:r>
            <a:r>
              <a:rPr lang="en-US" dirty="0"/>
              <a:t> </a:t>
            </a:r>
            <a:r>
              <a:rPr lang="en-US" dirty="0" err="1"/>
              <a:t>Skulpturen</a:t>
            </a:r>
            <a:r>
              <a:rPr lang="en-US" dirty="0"/>
              <a:t> </a:t>
            </a:r>
            <a:r>
              <a:rPr lang="en-US" dirty="0" err="1"/>
              <a:t>sollen</a:t>
            </a:r>
            <a:r>
              <a:rPr lang="en-US" dirty="0"/>
              <a:t> </a:t>
            </a:r>
            <a:r>
              <a:rPr lang="en-US" dirty="0" err="1"/>
              <a:t>helfen</a:t>
            </a:r>
            <a:r>
              <a:rPr lang="en-US" dirty="0"/>
              <a:t> die </a:t>
            </a:r>
            <a:r>
              <a:rPr lang="en-US" dirty="0" err="1"/>
              <a:t>Fantasie</a:t>
            </a:r>
            <a:r>
              <a:rPr lang="en-US" dirty="0"/>
              <a:t> und </a:t>
            </a:r>
            <a:r>
              <a:rPr lang="en-US" dirty="0" err="1"/>
              <a:t>eigene</a:t>
            </a:r>
            <a:r>
              <a:rPr lang="en-US" dirty="0"/>
              <a:t> </a:t>
            </a:r>
            <a:r>
              <a:rPr lang="en-US" dirty="0" err="1"/>
              <a:t>Wahrnehmung</a:t>
            </a:r>
            <a:r>
              <a:rPr lang="en-US" dirty="0"/>
              <a:t> von </a:t>
            </a:r>
            <a:r>
              <a:rPr lang="en-US" dirty="0" err="1"/>
              <a:t>Gefühlen</a:t>
            </a:r>
            <a:r>
              <a:rPr lang="en-US" dirty="0"/>
              <a:t> und </a:t>
            </a:r>
            <a:r>
              <a:rPr lang="en-US" dirty="0" err="1"/>
              <a:t>Emotionen</a:t>
            </a:r>
            <a:r>
              <a:rPr lang="en-US" dirty="0"/>
              <a:t> </a:t>
            </a:r>
            <a:r>
              <a:rPr lang="en-US" dirty="0" err="1"/>
              <a:t>besser</a:t>
            </a:r>
            <a:r>
              <a:rPr lang="en-US" dirty="0"/>
              <a:t> </a:t>
            </a:r>
            <a:r>
              <a:rPr lang="en-US" dirty="0" err="1"/>
              <a:t>kennenzulernen</a:t>
            </a:r>
            <a:r>
              <a:rPr lang="en-US" dirty="0"/>
              <a:t> und </a:t>
            </a:r>
            <a:r>
              <a:rPr lang="en-US" dirty="0" err="1"/>
              <a:t>somit</a:t>
            </a:r>
            <a:r>
              <a:rPr lang="en-US" dirty="0"/>
              <a:t> in </a:t>
            </a:r>
            <a:r>
              <a:rPr lang="en-US" dirty="0" err="1"/>
              <a:t>kleinen</a:t>
            </a:r>
            <a:r>
              <a:rPr lang="en-US" dirty="0"/>
              <a:t> </a:t>
            </a:r>
            <a:r>
              <a:rPr lang="en-US" dirty="0" err="1"/>
              <a:t>Schritten</a:t>
            </a:r>
            <a:r>
              <a:rPr lang="en-US" dirty="0"/>
              <a:t> </a:t>
            </a:r>
            <a:r>
              <a:rPr lang="en-US" dirty="0" err="1"/>
              <a:t>eigene</a:t>
            </a:r>
            <a:r>
              <a:rPr lang="en-US" dirty="0"/>
              <a:t> </a:t>
            </a:r>
            <a:r>
              <a:rPr lang="en-US" dirty="0" err="1"/>
              <a:t>Lebensfreude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stärken</a:t>
            </a:r>
            <a:r>
              <a:rPr lang="en-US" dirty="0"/>
              <a:t>. </a:t>
            </a:r>
            <a:r>
              <a:rPr lang="en-US" dirty="0" err="1"/>
              <a:t>Viel</a:t>
            </a:r>
            <a:r>
              <a:rPr lang="en-US" dirty="0"/>
              <a:t> </a:t>
            </a:r>
            <a:r>
              <a:rPr lang="en-US" dirty="0" err="1"/>
              <a:t>Spaß</a:t>
            </a:r>
            <a:r>
              <a:rPr lang="en-US" dirty="0"/>
              <a:t> </a:t>
            </a:r>
            <a:r>
              <a:rPr lang="en-US" dirty="0" err="1"/>
              <a:t>dabei</a:t>
            </a:r>
            <a:r>
              <a:rPr lang="en-US" dirty="0"/>
              <a:t>!</a:t>
            </a:r>
          </a:p>
        </p:txBody>
      </p:sp>
      <p:pic>
        <p:nvPicPr>
          <p:cNvPr id="46" name="Picture 45" descr="A statue of a person holding a torch&#10;&#10;Description automatically generated with medium confidence">
            <a:extLst>
              <a:ext uri="{FF2B5EF4-FFF2-40B4-BE49-F238E27FC236}">
                <a16:creationId xmlns:a16="http://schemas.microsoft.com/office/drawing/2014/main" id="{82F6D0AE-6C95-4B9F-BC02-D9B8CA44CA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1199" y="413832"/>
            <a:ext cx="4292944" cy="572392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7CF6508-6C5D-40BD-AAFC-3D1F475FAC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2087" y="1793612"/>
            <a:ext cx="3798291" cy="5064388"/>
          </a:xfrm>
          <a:prstGeom prst="rect">
            <a:avLst/>
          </a:prstGeom>
        </p:spPr>
      </p:pic>
      <p:pic>
        <p:nvPicPr>
          <p:cNvPr id="50" name="Picture 49" descr="A picture containing invertebrate, arthropod&#10;&#10;Description automatically generated">
            <a:extLst>
              <a:ext uri="{FF2B5EF4-FFF2-40B4-BE49-F238E27FC236}">
                <a16:creationId xmlns:a16="http://schemas.microsoft.com/office/drawing/2014/main" id="{95E532B8-E736-4661-82CF-D3C954F2D6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9091" y="1230789"/>
            <a:ext cx="3950069" cy="526675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CDF7C6D-F869-49B3-9B52-1A9BE7A511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55165" y="2032482"/>
            <a:ext cx="3078956" cy="41052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2" descr="A picture containing text, plan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12710"/>
          <a:stretch/>
        </p:blipFill>
        <p:spPr>
          <a:xfrm>
            <a:off x="-1298164" y="0"/>
            <a:ext cx="8802584" cy="63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/>
          <p:cNvSpPr/>
          <p:nvPr/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8402264" y="2454841"/>
            <a:ext cx="3822189" cy="189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B7170F"/>
                </a:solidFill>
                <a:latin typeface="EB Garamond"/>
                <a:ea typeface="EB Garamond"/>
                <a:cs typeface="EB Garamond"/>
                <a:sym typeface="EB Garamond"/>
              </a:rPr>
              <a:t>Art2Wear</a:t>
            </a:r>
            <a:endParaRPr dirty="0">
              <a:solidFill>
                <a:srgbClr val="B7170F"/>
              </a:solidFill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8026400" y="4069003"/>
            <a:ext cx="3184483" cy="189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latin typeface="Helvetica" pitchFamily="2" charset="0"/>
              </a:rPr>
              <a:t>Hier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kannst</a:t>
            </a:r>
            <a:r>
              <a:rPr lang="en-US" sz="1600" dirty="0">
                <a:latin typeface="Helvetica" pitchFamily="2" charset="0"/>
              </a:rPr>
              <a:t> du die </a:t>
            </a:r>
            <a:r>
              <a:rPr lang="en-US" sz="1600" dirty="0" err="1">
                <a:latin typeface="Helvetica" pitchFamily="2" charset="0"/>
              </a:rPr>
              <a:t>Figur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ausschneiden</a:t>
            </a:r>
            <a:r>
              <a:rPr lang="en-US" sz="1600" dirty="0">
                <a:latin typeface="Helvetica" pitchFamily="2" charset="0"/>
              </a:rPr>
              <a:t> und es an </a:t>
            </a:r>
            <a:r>
              <a:rPr lang="en-US" sz="1600" dirty="0" err="1">
                <a:latin typeface="Helvetica" pitchFamily="2" charset="0"/>
              </a:rPr>
              <a:t>einem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freien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Papierblatt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nachzeichnen</a:t>
            </a:r>
            <a:r>
              <a:rPr lang="en-US" sz="1600" dirty="0">
                <a:latin typeface="Helvetica" pitchFamily="2" charset="0"/>
              </a:rPr>
              <a:t>. Mach </a:t>
            </a:r>
            <a:r>
              <a:rPr lang="en-US" sz="1600" dirty="0" err="1">
                <a:latin typeface="Helvetica" pitchFamily="2" charset="0"/>
              </a:rPr>
              <a:t>ein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Foto</a:t>
            </a:r>
            <a:r>
              <a:rPr lang="en-US" sz="1600" dirty="0">
                <a:latin typeface="Helvetica" pitchFamily="2" charset="0"/>
              </a:rPr>
              <a:t> von dem </a:t>
            </a:r>
            <a:r>
              <a:rPr lang="en-US" sz="1600" dirty="0" err="1">
                <a:latin typeface="Helvetica" pitchFamily="2" charset="0"/>
              </a:rPr>
              <a:t>Resultat</a:t>
            </a:r>
            <a:r>
              <a:rPr lang="en-US" sz="1600" dirty="0">
                <a:latin typeface="Helvetica" pitchFamily="2" charset="0"/>
              </a:rPr>
              <a:t>! Gib </a:t>
            </a:r>
            <a:r>
              <a:rPr lang="en-US" sz="1600" dirty="0" err="1">
                <a:latin typeface="Helvetica" pitchFamily="2" charset="0"/>
              </a:rPr>
              <a:t>dieser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Figur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einen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Namen</a:t>
            </a:r>
            <a:r>
              <a:rPr lang="en-US" sz="1600" dirty="0">
                <a:latin typeface="Helvetica" pitchFamily="2" charset="0"/>
              </a:rPr>
              <a:t>.</a:t>
            </a:r>
            <a:endParaRPr sz="1600" dirty="0">
              <a:solidFill>
                <a:schemeClr val="dk1"/>
              </a:solidFill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C879CD90-0E9D-4BBB-A726-BA46C5191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563" y="-241096"/>
            <a:ext cx="4361442" cy="729178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7170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3" descr="Arrow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58933">
            <a:off x="-4920626" y="2689551"/>
            <a:ext cx="7261125" cy="1496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 descr="A crescent moon in the sky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98071">
            <a:off x="5260586" y="196962"/>
            <a:ext cx="6692846" cy="4153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 descr="A person with the hand on the head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91670" y="321295"/>
            <a:ext cx="5653760" cy="648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AEAEA690-596A-4CA5-A2B5-950AA3CD1F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857" y="-470548"/>
            <a:ext cx="8534530" cy="14268669"/>
          </a:xfrm>
          <a:prstGeom prst="rect">
            <a:avLst/>
          </a:prstGeom>
        </p:spPr>
      </p:pic>
      <p:pic>
        <p:nvPicPr>
          <p:cNvPr id="5" name="Picture 4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B18BEDFA-E2DD-4314-A6FB-17D9116CAC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13442" y="75796"/>
            <a:ext cx="10318226" cy="13757635"/>
          </a:xfrm>
          <a:prstGeom prst="rect">
            <a:avLst/>
          </a:prstGeom>
        </p:spPr>
      </p:pic>
      <p:sp>
        <p:nvSpPr>
          <p:cNvPr id="7" name="Google Shape;96;p2">
            <a:extLst>
              <a:ext uri="{FF2B5EF4-FFF2-40B4-BE49-F238E27FC236}">
                <a16:creationId xmlns:a16="http://schemas.microsoft.com/office/drawing/2014/main" id="{3282B968-6DED-4CFC-BBF8-0ACAC21237C5}"/>
              </a:ext>
            </a:extLst>
          </p:cNvPr>
          <p:cNvSpPr txBox="1"/>
          <p:nvPr/>
        </p:nvSpPr>
        <p:spPr>
          <a:xfrm>
            <a:off x="775504" y="1157469"/>
            <a:ext cx="2494398" cy="1759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dirty="0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Denk kurz nach – welches Gefühl weckt diese Figur in dir? Freude? Spaß? Glück? Trauer? Ärger? Sorge?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4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1111" y="-502751"/>
            <a:ext cx="8399985" cy="977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4" descr="Shape, circ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15528" y="314727"/>
            <a:ext cx="8399985" cy="42427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196792-1DF5-42EA-BCA1-F7553FB1E637}"/>
              </a:ext>
            </a:extLst>
          </p:cNvPr>
          <p:cNvSpPr txBox="1"/>
          <p:nvPr/>
        </p:nvSpPr>
        <p:spPr>
          <a:xfrm>
            <a:off x="1365957" y="1727200"/>
            <a:ext cx="4199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Helvetica" pitchFamily="2" charset="0"/>
              </a:rPr>
              <a:t>Versuche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diesem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Gefühl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eine</a:t>
            </a:r>
            <a:r>
              <a:rPr lang="en-US" sz="1600" dirty="0">
                <a:latin typeface="Helvetica" pitchFamily="2" charset="0"/>
              </a:rPr>
              <a:t> Gestalt </a:t>
            </a:r>
            <a:r>
              <a:rPr lang="en-US" sz="1600" dirty="0" err="1">
                <a:latin typeface="Helvetica" pitchFamily="2" charset="0"/>
              </a:rPr>
              <a:t>zu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geben</a:t>
            </a:r>
            <a:r>
              <a:rPr lang="en-US" sz="1600" dirty="0">
                <a:latin typeface="Helvetica" pitchFamily="2" charset="0"/>
              </a:rPr>
              <a:t> – </a:t>
            </a:r>
            <a:r>
              <a:rPr lang="en-US" sz="1600" dirty="0" err="1">
                <a:latin typeface="Helvetica" pitchFamily="2" charset="0"/>
              </a:rPr>
              <a:t>durch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Farbe</a:t>
            </a:r>
            <a:r>
              <a:rPr lang="en-US" sz="1600" dirty="0">
                <a:latin typeface="Helvetica" pitchFamily="2" charset="0"/>
              </a:rPr>
              <a:t>, Silhouette </a:t>
            </a:r>
            <a:r>
              <a:rPr lang="en-US" sz="1600" dirty="0" err="1">
                <a:latin typeface="Helvetica" pitchFamily="2" charset="0"/>
              </a:rPr>
              <a:t>oder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grafische</a:t>
            </a:r>
            <a:r>
              <a:rPr lang="en-US" sz="1600" dirty="0">
                <a:latin typeface="Helvetica" pitchFamily="2" charset="0"/>
              </a:rPr>
              <a:t> Muster – </a:t>
            </a:r>
            <a:r>
              <a:rPr lang="en-US" sz="1600" dirty="0" err="1">
                <a:latin typeface="Helvetica" pitchFamily="2" charset="0"/>
              </a:rPr>
              <a:t>alles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ist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erlaubt</a:t>
            </a:r>
            <a:r>
              <a:rPr lang="en-US" sz="1600" dirty="0">
                <a:latin typeface="Helvetica" pitchFamily="2" charset="0"/>
              </a:rPr>
              <a:t>! </a:t>
            </a:r>
            <a:r>
              <a:rPr lang="en-US" sz="1600" dirty="0" err="1">
                <a:latin typeface="Helvetica" pitchFamily="2" charset="0"/>
              </a:rPr>
              <a:t>Wenn</a:t>
            </a:r>
            <a:r>
              <a:rPr lang="en-US" sz="1600" dirty="0">
                <a:latin typeface="Helvetica" pitchFamily="2" charset="0"/>
              </a:rPr>
              <a:t> du </a:t>
            </a:r>
            <a:r>
              <a:rPr lang="en-US" sz="1600" dirty="0" err="1">
                <a:latin typeface="Helvetica" pitchFamily="2" charset="0"/>
              </a:rPr>
              <a:t>fertig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bist</a:t>
            </a:r>
            <a:r>
              <a:rPr lang="en-US" sz="1600" dirty="0">
                <a:latin typeface="Helvetica" pitchFamily="2" charset="0"/>
              </a:rPr>
              <a:t>, </a:t>
            </a:r>
            <a:r>
              <a:rPr lang="en-US" sz="1600" dirty="0" err="1">
                <a:latin typeface="Helvetica" pitchFamily="2" charset="0"/>
              </a:rPr>
              <a:t>mach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ein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Foto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davon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/>
              <a:t>😊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71DB4AFF-E2E6-400D-924F-1EC8097E9AAE}"/>
              </a:ext>
            </a:extLst>
          </p:cNvPr>
          <p:cNvSpPr/>
          <p:nvPr/>
        </p:nvSpPr>
        <p:spPr>
          <a:xfrm>
            <a:off x="1" y="0"/>
            <a:ext cx="7603190" cy="6858000"/>
          </a:xfrm>
          <a:prstGeom prst="rect">
            <a:avLst/>
          </a:prstGeom>
          <a:solidFill>
            <a:srgbClr val="1F1E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1E1E"/>
              </a:solidFill>
            </a:endParaRPr>
          </a:p>
        </p:txBody>
      </p:sp>
      <p:pic>
        <p:nvPicPr>
          <p:cNvPr id="15" name="Picture 1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DCD33DE-B625-4E7E-BE5A-0597FF2D3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>
            <a:off x="119990" y="2418009"/>
            <a:ext cx="3966340" cy="533348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40B9DFB-1FD9-4B3E-983D-601E7D802778}"/>
              </a:ext>
            </a:extLst>
          </p:cNvPr>
          <p:cNvSpPr/>
          <p:nvPr/>
        </p:nvSpPr>
        <p:spPr>
          <a:xfrm>
            <a:off x="7603190" y="0"/>
            <a:ext cx="4588810" cy="6858000"/>
          </a:xfrm>
          <a:prstGeom prst="rect">
            <a:avLst/>
          </a:prstGeom>
          <a:solidFill>
            <a:srgbClr val="B717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1E1E"/>
              </a:solidFill>
            </a:endParaRPr>
          </a:p>
        </p:txBody>
      </p:sp>
      <p:pic>
        <p:nvPicPr>
          <p:cNvPr id="119" name="Google Shape;119;p5" descr="A picture containing text, building, outdoor, store&#10;&#10;Description automatically generated" hidden="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249929"/>
            <a:ext cx="12192000" cy="9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 descr="A picture containing text&#10;&#10;Description automatically generated" hidden="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5414940" y="-863831"/>
            <a:ext cx="8714942" cy="10371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 descr="A picture containing pie chart&#10;&#10;Description automatically generated" hidden="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068121" y="3834791"/>
            <a:ext cx="619932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37" descr="A picture containing dishware, clipart&#10;&#10;Description automatically generated">
            <a:extLst>
              <a:ext uri="{FF2B5EF4-FFF2-40B4-BE49-F238E27FC236}">
                <a16:creationId xmlns:a16="http://schemas.microsoft.com/office/drawing/2014/main" id="{E6D2D6D2-9375-4626-A19D-94C470EA44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4270">
            <a:off x="3590701" y="5025281"/>
            <a:ext cx="10736992" cy="234152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95FE393-60D7-41C0-BFDB-BF03E45E4BE0}"/>
              </a:ext>
            </a:extLst>
          </p:cNvPr>
          <p:cNvSpPr txBox="1"/>
          <p:nvPr/>
        </p:nvSpPr>
        <p:spPr>
          <a:xfrm>
            <a:off x="4504983" y="5705535"/>
            <a:ext cx="6631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dirty="0">
                <a:latin typeface="Helvetica" pitchFamily="2" charset="0"/>
              </a:rPr>
              <a:t>Hier findest du weitere Möglichkeiten den Hintergrund zu gestalten. </a:t>
            </a:r>
          </a:p>
        </p:txBody>
      </p:sp>
      <p:pic>
        <p:nvPicPr>
          <p:cNvPr id="4" name="Picture 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7A3DD9A-C0E5-4E5F-821E-EE0A06A3B5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8545" y="1521430"/>
            <a:ext cx="2028825" cy="2865395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B004538E-1A86-4E59-B92E-41791139D0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692" y="634134"/>
            <a:ext cx="2281667" cy="3222494"/>
          </a:xfrm>
          <a:prstGeom prst="rect">
            <a:avLst/>
          </a:prstGeom>
        </p:spPr>
      </p:pic>
      <p:pic>
        <p:nvPicPr>
          <p:cNvPr id="8" name="Picture 7" descr="A picture containing text, white&#10;&#10;Description automatically generated">
            <a:extLst>
              <a:ext uri="{FF2B5EF4-FFF2-40B4-BE49-F238E27FC236}">
                <a16:creationId xmlns:a16="http://schemas.microsoft.com/office/drawing/2014/main" id="{75F049B3-A21F-41D2-9D7B-536BD9A401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5384" y="504825"/>
            <a:ext cx="3324892" cy="4695885"/>
          </a:xfrm>
          <a:prstGeom prst="rect">
            <a:avLst/>
          </a:prstGeom>
        </p:spPr>
      </p:pic>
      <p:pic>
        <p:nvPicPr>
          <p:cNvPr id="18" name="Picture 17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BF0B36E7-DD62-4B95-BA84-5D25F983A8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92361" y="1099595"/>
            <a:ext cx="2482249" cy="35465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6" descr="Arrow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24878" y="-2133600"/>
            <a:ext cx="460393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6" descr="A picture containing background patter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33313" y="-637309"/>
            <a:ext cx="6207639" cy="8347321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6"/>
          <p:cNvSpPr txBox="1"/>
          <p:nvPr/>
        </p:nvSpPr>
        <p:spPr>
          <a:xfrm>
            <a:off x="7373073" y="5613722"/>
            <a:ext cx="4201611" cy="1244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dirty="0">
                <a:latin typeface="Helvetica" pitchFamily="2" charset="0"/>
              </a:rPr>
              <a:t>Such dir frei den passenden Hintergrund von der vorherigen Seite aus und wenn du magst, male es aus! Mach ein Foto davon!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7" descr="A picture containing text, build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550694"/>
            <a:ext cx="14154150" cy="7005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7" descr="A picture containing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48540" y="-7519810"/>
            <a:ext cx="8714942" cy="10371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7" descr="A picture containing pie char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06350" y="-1166954"/>
            <a:ext cx="619932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7"/>
          <p:cNvSpPr txBox="1"/>
          <p:nvPr/>
        </p:nvSpPr>
        <p:spPr>
          <a:xfrm>
            <a:off x="1163098" y="1002548"/>
            <a:ext cx="522234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3F3F3F"/>
                </a:solidFill>
                <a:latin typeface="Bell MT"/>
                <a:ea typeface="Bell MT"/>
                <a:cs typeface="Bell MT"/>
                <a:sym typeface="Bell MT"/>
              </a:rPr>
              <a:t>Deine Träume </a:t>
            </a:r>
            <a:endParaRPr/>
          </a:p>
        </p:txBody>
      </p:sp>
      <p:pic>
        <p:nvPicPr>
          <p:cNvPr id="6" name="Picture 5" descr="A picture containing dishware, clipart&#10;&#10;Description automatically generated">
            <a:extLst>
              <a:ext uri="{FF2B5EF4-FFF2-40B4-BE49-F238E27FC236}">
                <a16:creationId xmlns:a16="http://schemas.microsoft.com/office/drawing/2014/main" id="{3CE46213-7B5F-475C-8171-C9072ED4EC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4048">
            <a:off x="-274216" y="3736302"/>
            <a:ext cx="11010653" cy="45641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6C82E9-1B22-4B15-AEAA-74D16EBFF71D}"/>
              </a:ext>
            </a:extLst>
          </p:cNvPr>
          <p:cNvSpPr txBox="1"/>
          <p:nvPr/>
        </p:nvSpPr>
        <p:spPr>
          <a:xfrm>
            <a:off x="1285998" y="4937772"/>
            <a:ext cx="6908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dirty="0">
                <a:latin typeface="Helvetica" pitchFamily="2" charset="0"/>
              </a:rPr>
              <a:t>Jetzt kannst du deine Hintergründe und die Figur zusammenführen – probiere verschiedene Positionen aus! Mach ein Foto davon </a:t>
            </a:r>
            <a:r>
              <a:rPr lang="de-DE" sz="1200" dirty="0"/>
              <a:t>😉</a:t>
            </a:r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39B2C986-3BD1-43DD-BAC4-FB9065315A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5269" y="6426100"/>
            <a:ext cx="1257475" cy="142895"/>
          </a:xfrm>
          <a:prstGeom prst="rect">
            <a:avLst/>
          </a:prstGeom>
        </p:spPr>
      </p:pic>
      <p:pic>
        <p:nvPicPr>
          <p:cNvPr id="10" name="art2wear logo" descr="Text&#10;&#10;Description automatically generated">
            <a:extLst>
              <a:ext uri="{FF2B5EF4-FFF2-40B4-BE49-F238E27FC236}">
                <a16:creationId xmlns:a16="http://schemas.microsoft.com/office/drawing/2014/main" id="{BC69DCBF-F619-47AE-A556-C386945E27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80" y="5746985"/>
            <a:ext cx="1740283" cy="101081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A5430DD-E30C-497A-A0B1-8428AC6356D2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F1E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1E1E"/>
              </a:solidFill>
            </a:endParaRPr>
          </a:p>
        </p:txBody>
      </p:sp>
      <p:sp>
        <p:nvSpPr>
          <p:cNvPr id="2" name="Google Shape;128;p6">
            <a:extLst>
              <a:ext uri="{FF2B5EF4-FFF2-40B4-BE49-F238E27FC236}">
                <a16:creationId xmlns:a16="http://schemas.microsoft.com/office/drawing/2014/main" id="{678AF248-B88F-426D-BB45-179DDC3E239D}"/>
              </a:ext>
            </a:extLst>
          </p:cNvPr>
          <p:cNvSpPr txBox="1"/>
          <p:nvPr/>
        </p:nvSpPr>
        <p:spPr>
          <a:xfrm>
            <a:off x="219919" y="-479518"/>
            <a:ext cx="11725154" cy="205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Immer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wiedder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kannst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 du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deine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Fotos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betrachten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 und die, die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dir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 am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meisten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gefällen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, an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deinem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Gerät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mithilfe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 Photoshop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oder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 von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einem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anderen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Grafikprogramm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bearbeiten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. Du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kannst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auch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 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Miniatüransichten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ausdrucken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 und auf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diesem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 Blatt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  <a:ea typeface="EB Garamond" pitchFamily="2" charset="0"/>
                <a:cs typeface="EB Garamond" pitchFamily="2" charset="0"/>
              </a:rPr>
              <a:t>kleben</a:t>
            </a:r>
            <a:endParaRPr lang="de-DE" sz="1600" dirty="0">
              <a:solidFill>
                <a:schemeClr val="bg1"/>
              </a:solidFill>
              <a:latin typeface="Helvetica" pitchFamily="2" charset="0"/>
              <a:ea typeface="EB Garamond" pitchFamily="2" charset="0"/>
              <a:cs typeface="EB Garamond" pitchFamily="2" charset="0"/>
            </a:endParaRPr>
          </a:p>
        </p:txBody>
      </p:sp>
      <p:pic>
        <p:nvPicPr>
          <p:cNvPr id="18" name="Picture 17" descr="A picture containing dark, outdoor object&#10;&#10;Description automatically generated">
            <a:extLst>
              <a:ext uri="{FF2B5EF4-FFF2-40B4-BE49-F238E27FC236}">
                <a16:creationId xmlns:a16="http://schemas.microsoft.com/office/drawing/2014/main" id="{1299F941-4C4E-49D9-A2C8-EF655FB01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2551" y="-479518"/>
            <a:ext cx="894064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5" descr="A picture containing text, building, outdoor, store&#10;&#10;Description automatically generated" hidden="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49929"/>
            <a:ext cx="12192000" cy="9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3FAC7C40-98E9-49CB-8DDE-F0A84DD49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700" y="0"/>
            <a:ext cx="6242304" cy="4163568"/>
          </a:xfrm>
          <a:prstGeom prst="rect">
            <a:avLst/>
          </a:prstGeom>
        </p:spPr>
      </p:pic>
      <p:pic>
        <p:nvPicPr>
          <p:cNvPr id="12" name="Picture 11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D83512C0-286A-4F78-BFF9-C3611C73B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4848" y="3207656"/>
            <a:ext cx="3453248" cy="2301603"/>
          </a:xfrm>
          <a:prstGeom prst="rect">
            <a:avLst/>
          </a:prstGeom>
        </p:spPr>
      </p:pic>
      <p:pic>
        <p:nvPicPr>
          <p:cNvPr id="16" name="Picture 15" descr="A person standing in front of a wall with graffiti&#10;&#10;Description automatically generated with low confidence">
            <a:extLst>
              <a:ext uri="{FF2B5EF4-FFF2-40B4-BE49-F238E27FC236}">
                <a16:creationId xmlns:a16="http://schemas.microsoft.com/office/drawing/2014/main" id="{46B44FB6-8B99-414F-B720-32EC02D642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8730" y="-174887"/>
            <a:ext cx="4812554" cy="7218833"/>
          </a:xfrm>
          <a:prstGeom prst="rect">
            <a:avLst/>
          </a:prstGeom>
        </p:spPr>
      </p:pic>
      <p:pic>
        <p:nvPicPr>
          <p:cNvPr id="14" name="Picture 13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0573173D-8AD2-4B68-9EC9-AE2368B3FC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1939" y="2404702"/>
            <a:ext cx="2990629" cy="4485943"/>
          </a:xfrm>
          <a:prstGeom prst="rect">
            <a:avLst/>
          </a:prstGeom>
        </p:spPr>
      </p:pic>
      <p:pic>
        <p:nvPicPr>
          <p:cNvPr id="18" name="Picture 17" descr="A perso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C1D9CA6E-51A0-4CF8-B0D9-5D444DA3B4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1744" y="4167714"/>
            <a:ext cx="4289067" cy="2858680"/>
          </a:xfrm>
          <a:prstGeom prst="rect">
            <a:avLst/>
          </a:prstGeom>
        </p:spPr>
      </p:pic>
      <p:pic>
        <p:nvPicPr>
          <p:cNvPr id="22" name="Picture 21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304638EC-0965-457E-B58E-438551623B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8774" y="1"/>
            <a:ext cx="2898319" cy="4347478"/>
          </a:xfrm>
          <a:prstGeom prst="rect">
            <a:avLst/>
          </a:prstGeom>
        </p:spPr>
      </p:pic>
      <p:pic>
        <p:nvPicPr>
          <p:cNvPr id="24" name="Picture 23" descr="Two women standing next to each other&#10;&#10;Description automatically generated with medium confidence">
            <a:extLst>
              <a:ext uri="{FF2B5EF4-FFF2-40B4-BE49-F238E27FC236}">
                <a16:creationId xmlns:a16="http://schemas.microsoft.com/office/drawing/2014/main" id="{01CD3A63-9CE7-4720-ABA4-7DC2E8DBEE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3571" y="2330402"/>
            <a:ext cx="1906730" cy="2860095"/>
          </a:xfrm>
          <a:prstGeom prst="rect">
            <a:avLst/>
          </a:prstGeom>
        </p:spPr>
      </p:pic>
      <p:pic>
        <p:nvPicPr>
          <p:cNvPr id="120" name="Google Shape;120;p5" descr="A picture containing text&#10;&#10;Description automatically generated" hidden="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5414940" y="-863831"/>
            <a:ext cx="8714942" cy="10371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 descr="A picture containing pie chart&#10;&#10;Description automatically generated" hidden="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2068121" y="3834791"/>
            <a:ext cx="619932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4EF9A3F1-A66C-4665-878E-38E4C57BD4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08020" y="2334355"/>
            <a:ext cx="3409132" cy="5113698"/>
          </a:xfrm>
          <a:prstGeom prst="rect">
            <a:avLst/>
          </a:prstGeom>
        </p:spPr>
      </p:pic>
      <p:pic>
        <p:nvPicPr>
          <p:cNvPr id="38" name="Picture 37" descr="A picture containing dishware, clipart&#10;&#10;Description automatically generated">
            <a:extLst>
              <a:ext uri="{FF2B5EF4-FFF2-40B4-BE49-F238E27FC236}">
                <a16:creationId xmlns:a16="http://schemas.microsoft.com/office/drawing/2014/main" id="{E6D2D6D2-9375-4626-A19D-94C470EA447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222056" flipH="1">
            <a:off x="1108206" y="4161577"/>
            <a:ext cx="11397234" cy="4527350"/>
          </a:xfrm>
          <a:prstGeom prst="rect">
            <a:avLst/>
          </a:prstGeom>
        </p:spPr>
      </p:pic>
      <p:pic>
        <p:nvPicPr>
          <p:cNvPr id="42" name="Google Shape;93;p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9D9B758-1B03-4120-A849-190E0A852E61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 b="12710"/>
          <a:stretch/>
        </p:blipFill>
        <p:spPr>
          <a:xfrm rot="9884657">
            <a:off x="9459503" y="3718679"/>
            <a:ext cx="4345708" cy="3445869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95FE393-60D7-41C0-BFDB-BF03E45E4BE0}"/>
              </a:ext>
            </a:extLst>
          </p:cNvPr>
          <p:cNvSpPr txBox="1"/>
          <p:nvPr/>
        </p:nvSpPr>
        <p:spPr>
          <a:xfrm>
            <a:off x="4099047" y="5155222"/>
            <a:ext cx="6493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dirty="0">
                <a:latin typeface="Helvetica" pitchFamily="2" charset="0"/>
              </a:rPr>
              <a:t>Es ist leicht der eigenen </a:t>
            </a:r>
            <a:r>
              <a:rPr lang="de-DE" sz="1600">
                <a:solidFill>
                  <a:schemeClr val="dk1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Fantasie freien </a:t>
            </a:r>
            <a:r>
              <a:rPr lang="de-DE" sz="1600" dirty="0">
                <a:solidFill>
                  <a:schemeClr val="dk1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Lauf zu lassen! Probiere es noch ein paar mal aus und du wirst staunen was du alles machen kannst - wichtig ist der Anfang und dass du dabei Spaß hast!</a:t>
            </a:r>
            <a:endParaRPr lang="de-DE" sz="1600" dirty="0">
              <a:latin typeface="Helvetica" pitchFamily="2" charset="0"/>
            </a:endParaRPr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EF773600-D748-461F-A1E9-F79A6E5E9BB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85269" y="6426100"/>
            <a:ext cx="1257475" cy="142895"/>
          </a:xfrm>
          <a:prstGeom prst="rect">
            <a:avLst/>
          </a:prstGeom>
        </p:spPr>
      </p:pic>
      <p:pic>
        <p:nvPicPr>
          <p:cNvPr id="19" name="art2wear logo" descr="Text&#10;&#10;Description automatically generated">
            <a:extLst>
              <a:ext uri="{FF2B5EF4-FFF2-40B4-BE49-F238E27FC236}">
                <a16:creationId xmlns:a16="http://schemas.microsoft.com/office/drawing/2014/main" id="{84F22456-8FD2-4EE6-8648-499941A8DF4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280" y="5746985"/>
            <a:ext cx="1740283" cy="101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90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262</Words>
  <Application>Microsoft Office PowerPoint</Application>
  <PresentationFormat>Breitbild</PresentationFormat>
  <Paragraphs>12</Paragraphs>
  <Slides>9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6" baseType="lpstr">
      <vt:lpstr>Arial</vt:lpstr>
      <vt:lpstr>EB Garamond</vt:lpstr>
      <vt:lpstr>Garamond</vt:lpstr>
      <vt:lpstr>Bell MT</vt:lpstr>
      <vt:lpstr>Calibri</vt:lpstr>
      <vt:lpstr>Helvetica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MaxLue Potato</dc:creator>
  <cp:lastModifiedBy>Natalija Tschelej-Kreibich</cp:lastModifiedBy>
  <cp:revision>8</cp:revision>
  <dcterms:created xsi:type="dcterms:W3CDTF">2021-12-22T08:38:37Z</dcterms:created>
  <dcterms:modified xsi:type="dcterms:W3CDTF">2022-05-16T09:22:50Z</dcterms:modified>
</cp:coreProperties>
</file>